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0" r:id="rId1"/>
  </p:sldMasterIdLst>
  <p:notesMasterIdLst>
    <p:notesMasterId r:id="rId16"/>
  </p:notesMasterIdLst>
  <p:handoutMasterIdLst>
    <p:handoutMasterId r:id="rId17"/>
  </p:handoutMasterIdLst>
  <p:sldIdLst>
    <p:sldId id="501" r:id="rId2"/>
    <p:sldId id="383" r:id="rId3"/>
    <p:sldId id="649" r:id="rId4"/>
    <p:sldId id="650" r:id="rId5"/>
    <p:sldId id="651" r:id="rId6"/>
    <p:sldId id="632" r:id="rId7"/>
    <p:sldId id="652" r:id="rId8"/>
    <p:sldId id="653" r:id="rId9"/>
    <p:sldId id="654" r:id="rId10"/>
    <p:sldId id="655" r:id="rId11"/>
    <p:sldId id="656" r:id="rId12"/>
    <p:sldId id="657" r:id="rId13"/>
    <p:sldId id="658" r:id="rId14"/>
    <p:sldId id="659" r:id="rId15"/>
  </p:sldIdLst>
  <p:sldSz cx="9144000" cy="6858000" type="letter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23BFF"/>
    <a:srgbClr val="0E7B04"/>
    <a:srgbClr val="020000"/>
    <a:srgbClr val="FFBB20"/>
    <a:srgbClr val="18C908"/>
    <a:srgbClr val="FF301B"/>
    <a:srgbClr val="C1FFF0"/>
    <a:srgbClr val="DDE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749"/>
    <p:restoredTop sz="87309" autoAdjust="0"/>
  </p:normalViewPr>
  <p:slideViewPr>
    <p:cSldViewPr>
      <p:cViewPr varScale="1">
        <p:scale>
          <a:sx n="109" d="100"/>
          <a:sy n="109" d="100"/>
        </p:scale>
        <p:origin x="8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080"/>
    </p:cViewPr>
  </p:sorterViewPr>
  <p:notesViewPr>
    <p:cSldViewPr>
      <p:cViewPr varScale="1">
        <p:scale>
          <a:sx n="193" d="100"/>
          <a:sy n="193" d="100"/>
        </p:scale>
        <p:origin x="200" y="45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14B666-DCB2-B240-95BA-17CF7BED18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0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319BFDF-F953-324C-9907-A4285441D0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1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47EC9-AFC9-134F-91B0-88E9E96E29D6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68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59AC4A-1BEA-CC43-A406-17C35A0021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FF29-2BE4-5440-AA8E-162C2B6A2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7B4C004-2D9E-FC4C-94C2-B311B8556B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97FBC1A-D1AB-074B-97D1-26C7408222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B8B46F2-3B96-0D4B-A2BF-2262FB3540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F334C6C-39ED-B64C-A6A7-325F0AFD8F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9905DBF-68C3-0445-8270-DB23A15D2A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A729D-F1A8-6B45-A5E7-FDC85B8DA3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5AF2031-28E2-2E4C-8731-4E39EDFE4B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C532975-ABD2-B34C-B836-CBB3B70B5F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nl-NL"/>
              <a:t>PHYS 8750 - Fall 2020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FBCAEBE-9FF7-4744-92F4-19AAB4C7E9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36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3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34.png"/><Relationship Id="rId5" Type="http://schemas.microsoft.com/office/2007/relationships/media" Target="../media/media4.mp4"/><Relationship Id="rId10" Type="http://schemas.openxmlformats.org/officeDocument/2006/relationships/image" Target="../media/image33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7.mp4"/><Relationship Id="rId7" Type="http://schemas.openxmlformats.org/officeDocument/2006/relationships/image" Target="../media/image3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4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11.mp4"/><Relationship Id="rId7" Type="http://schemas.openxmlformats.org/officeDocument/2006/relationships/image" Target="../media/image47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0.png"/><Relationship Id="rId4" Type="http://schemas.openxmlformats.org/officeDocument/2006/relationships/video" Target="../media/media11.mp4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araHimalayan_0.png">
            <a:extLst>
              <a:ext uri="{FF2B5EF4-FFF2-40B4-BE49-F238E27FC236}">
                <a16:creationId xmlns:a16="http://schemas.microsoft.com/office/drawing/2014/main" id="{958E3ADD-6353-124F-991C-1387185B20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0" y="0"/>
            <a:ext cx="917214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B25A37-1FE1-A741-9080-F3EB8925B5E0}"/>
              </a:ext>
            </a:extLst>
          </p:cNvPr>
          <p:cNvSpPr txBox="1"/>
          <p:nvPr/>
        </p:nvSpPr>
        <p:spPr>
          <a:xfrm flipH="1">
            <a:off x="152400" y="6139190"/>
            <a:ext cx="7696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FFFFFF"/>
                </a:solidFill>
                <a:latin typeface="Arial Narrow"/>
                <a:cs typeface="Arial Narrow"/>
              </a:rPr>
              <a:t>Flow Trajectories along the Himalayan Border – Thara Prabhakaran, Indian Institute of Tropical Meteorology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-533400" y="92076"/>
            <a:ext cx="7772400" cy="1219202"/>
          </a:xfrm>
        </p:spPr>
        <p:txBody>
          <a:bodyPr anchor="ctr"/>
          <a:lstStyle/>
          <a:p>
            <a:pPr algn="ctr" eaLnBrk="1" hangingPunct="1">
              <a:lnSpc>
                <a:spcPct val="65000"/>
              </a:lnSpc>
              <a:spcBef>
                <a:spcPct val="50000"/>
              </a:spcBef>
            </a:pPr>
            <a:r>
              <a:rPr lang="en-US" sz="3600" i="1" dirty="0">
                <a:solidFill>
                  <a:srgbClr val="FFFF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PHYS 8750</a:t>
            </a:r>
            <a:br>
              <a:rPr lang="en-US" sz="3600" i="1" dirty="0">
                <a:solidFill>
                  <a:srgbClr val="FFFF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600" i="1" dirty="0">
                <a:solidFill>
                  <a:srgbClr val="FFFF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Numerical Fluid Dynamics</a:t>
            </a:r>
            <a:endParaRPr lang="en-US" sz="3600" i="1" dirty="0">
              <a:solidFill>
                <a:srgbClr val="FFFF00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4244181" y="5332233"/>
            <a:ext cx="5989637" cy="1398588"/>
          </a:xfrm>
        </p:spPr>
        <p:txBody>
          <a:bodyPr/>
          <a:lstStyle/>
          <a:p>
            <a:pPr marL="0" indent="0" algn="ctr" eaLnBrk="1" hangingPunct="1">
              <a:buFont typeface="Wingdings" pitchFamily="-108" charset="2"/>
              <a:buNone/>
            </a:pPr>
            <a:r>
              <a:rPr lang="en-US" i="1" dirty="0">
                <a:solidFill>
                  <a:srgbClr val="C0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Fall, 2020</a:t>
            </a:r>
            <a:endParaRPr lang="en-US" dirty="0">
              <a:solidFill>
                <a:srgbClr val="C00000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110A1-B2F5-FD49-B8C8-A5B1BCB6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8D57F-2D57-B64A-98A1-DC6E3573251E}"/>
              </a:ext>
            </a:extLst>
          </p:cNvPr>
          <p:cNvSpPr txBox="1"/>
          <p:nvPr/>
        </p:nvSpPr>
        <p:spPr>
          <a:xfrm flipH="1">
            <a:off x="3048000" y="6123801"/>
            <a:ext cx="5897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FFFF"/>
                </a:solidFill>
                <a:latin typeface="Arial Narrow"/>
                <a:cs typeface="Arial Narrow"/>
              </a:rPr>
              <a:t>www.vapor.ucar.edu/gallery/image</a:t>
            </a:r>
          </a:p>
        </p:txBody>
      </p:sp>
    </p:spTree>
    <p:extLst>
      <p:ext uri="{BB962C8B-B14F-4D97-AF65-F5344CB8AC3E}">
        <p14:creationId xmlns:p14="http://schemas.microsoft.com/office/powerpoint/2010/main" val="63581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57BDC-FE4C-7B4E-9BB5-E42E6FE03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0F60F-0ADF-D74B-A5C7-E0C79C02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8B98A-E662-1442-8E76-180987A2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Online Media 7" descr="Advection_PDE_RK_4thSpace_4and6Filt_Spike.mp4">
            <a:hlinkClick r:id="" action="ppaction://media"/>
            <a:extLst>
              <a:ext uri="{FF2B5EF4-FFF2-40B4-BE49-F238E27FC236}">
                <a16:creationId xmlns:a16="http://schemas.microsoft.com/office/drawing/2014/main" id="{4394DF3B-B5E5-DA41-8FFB-6787FB9F2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7200" y="170191"/>
            <a:ext cx="4064000" cy="3048000"/>
          </a:xfrm>
          <a:prstGeom prst="rect">
            <a:avLst/>
          </a:prstGeom>
        </p:spPr>
      </p:pic>
      <p:pic>
        <p:nvPicPr>
          <p:cNvPr id="10" name="Online Media 9" descr="Advection_PDE_RK_4thSpace_4and6Filt_Takacs_Spike.mp4">
            <a:hlinkClick r:id="" action="ppaction://media"/>
            <a:extLst>
              <a:ext uri="{FF2B5EF4-FFF2-40B4-BE49-F238E27FC236}">
                <a16:creationId xmlns:a16="http://schemas.microsoft.com/office/drawing/2014/main" id="{A440E649-F2CE-434B-B12D-2E70019BBC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59452" y="3272891"/>
            <a:ext cx="4064000" cy="3051709"/>
          </a:xfrm>
          <a:prstGeom prst="rect">
            <a:avLst/>
          </a:prstGeom>
        </p:spPr>
      </p:pic>
      <p:pic>
        <p:nvPicPr>
          <p:cNvPr id="11" name="Online Media 10" descr="Advection_PDE_RK_4thSpace_4and6Filt_Takacs_Triangle.mp4">
            <a:hlinkClick r:id="" action="ppaction://media"/>
            <a:extLst>
              <a:ext uri="{FF2B5EF4-FFF2-40B4-BE49-F238E27FC236}">
                <a16:creationId xmlns:a16="http://schemas.microsoft.com/office/drawing/2014/main" id="{2D5CDE85-3E83-5B48-A67D-438F76DAA4B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72152" y="170191"/>
            <a:ext cx="4064000" cy="3051709"/>
          </a:xfrm>
          <a:prstGeom prst="rect">
            <a:avLst/>
          </a:prstGeom>
        </p:spPr>
      </p:pic>
      <p:pic>
        <p:nvPicPr>
          <p:cNvPr id="13" name="Online Media 12" descr="Advection_PDE_RK_4thSpace_4and6Filt_Spike.mp4">
            <a:hlinkClick r:id="" action="ppaction://media"/>
            <a:extLst>
              <a:ext uri="{FF2B5EF4-FFF2-40B4-BE49-F238E27FC236}">
                <a16:creationId xmlns:a16="http://schemas.microsoft.com/office/drawing/2014/main" id="{C23E800B-9C71-C84A-8609-3B37DBCC604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2068" y="3276600"/>
            <a:ext cx="4059061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8E75A-93AB-E747-9CDC-9F4D037C44A2}"/>
              </a:ext>
            </a:extLst>
          </p:cNvPr>
          <p:cNvSpPr txBox="1"/>
          <p:nvPr/>
        </p:nvSpPr>
        <p:spPr>
          <a:xfrm>
            <a:off x="990600" y="2460082"/>
            <a:ext cx="195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Tri (Space </a:t>
            </a:r>
            <a:r>
              <a:rPr lang="en-US" sz="1600" dirty="0" err="1"/>
              <a:t>Filt</a:t>
            </a:r>
            <a:r>
              <a:rPr lang="en-US" sz="16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0A2B5-758C-EB48-8EF4-CF5C3637D730}"/>
              </a:ext>
            </a:extLst>
          </p:cNvPr>
          <p:cNvSpPr txBox="1"/>
          <p:nvPr/>
        </p:nvSpPr>
        <p:spPr>
          <a:xfrm>
            <a:off x="5334000" y="2460082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Tri (SF vs. Takacs)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9D656D-BABB-0D48-85AC-C77D3072140A}"/>
              </a:ext>
            </a:extLst>
          </p:cNvPr>
          <p:cNvSpPr txBox="1"/>
          <p:nvPr/>
        </p:nvSpPr>
        <p:spPr>
          <a:xfrm>
            <a:off x="990600" y="5652739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23BFF"/>
                </a:solidFill>
              </a:rPr>
              <a:t>Spike (Space </a:t>
            </a:r>
            <a:r>
              <a:rPr lang="en-US" sz="1600" dirty="0" err="1">
                <a:solidFill>
                  <a:srgbClr val="423BFF"/>
                </a:solidFill>
              </a:rPr>
              <a:t>Filt</a:t>
            </a:r>
            <a:r>
              <a:rPr lang="en-US" sz="1600" dirty="0">
                <a:solidFill>
                  <a:srgbClr val="423BFF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A4C94-574E-A449-B9CD-4A98BB9DEAEC}"/>
              </a:ext>
            </a:extLst>
          </p:cNvPr>
          <p:cNvSpPr txBox="1"/>
          <p:nvPr/>
        </p:nvSpPr>
        <p:spPr>
          <a:xfrm>
            <a:off x="5257800" y="5681246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23BFF"/>
                </a:solidFill>
              </a:rPr>
              <a:t>Spike (SF vs. Takacs)</a:t>
            </a:r>
          </a:p>
        </p:txBody>
      </p:sp>
    </p:spTree>
    <p:extLst>
      <p:ext uri="{BB962C8B-B14F-4D97-AF65-F5344CB8AC3E}">
        <p14:creationId xmlns:p14="http://schemas.microsoft.com/office/powerpoint/2010/main" val="414555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3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2B5A9-2527-3242-B736-FA900CBA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C23FC-8906-CE4E-B210-DD76F309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F756-2800-364F-9F94-6B54962F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5FAD80-9EDD-A544-BA02-3E5ED0903CAE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8534400" cy="533400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Revisit of Takacs’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2E56716E-090D-B24E-ACED-10ED5001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94" y="4413329"/>
                <a:ext cx="8249412" cy="2001562"/>
              </a:xfrm>
              <a:prstGeom prst="rect">
                <a:avLst/>
              </a:prstGeom>
            </p:spPr>
            <p:txBody>
              <a:bodyPr vert="horz">
                <a:normAutofit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The performance of Takacs’s scheme (even-order) of depends</a:t>
                </a:r>
                <a:r>
                  <a:rPr lang="zh-CN" altLang="en-US" sz="2000" dirty="0">
                    <a:latin typeface="+mj-lt"/>
                  </a:rPr>
                  <a:t> </a:t>
                </a:r>
                <a:r>
                  <a:rPr lang="en-US" altLang="zh-CN" sz="2000" dirty="0">
                    <a:latin typeface="+mj-lt"/>
                  </a:rPr>
                  <a:t>on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+mj-lt"/>
                  </a:rPr>
                  <a:t>courant number</a:t>
                </a:r>
                <a:r>
                  <a:rPr lang="en-US" sz="2000" dirty="0">
                    <a:latin typeface="+mj-lt"/>
                  </a:rPr>
                  <a:t>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Smaller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does not necessarily lead to better performance, need to treat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423BFF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423BFF"/>
                    </a:solidFill>
                    <a:latin typeface="+mj-lt"/>
                  </a:rPr>
                  <a:t> in a combined way</a:t>
                </a:r>
                <a:r>
                  <a:rPr lang="en-US" sz="2000" dirty="0">
                    <a:latin typeface="+mj-lt"/>
                  </a:rPr>
                  <a:t> (courant number).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The damping of spatial filtering shows stable behavior (not too much dependence on courant number).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2E56716E-090D-B24E-ACED-10ED5001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4" y="4413329"/>
                <a:ext cx="8249412" cy="2001562"/>
              </a:xfrm>
              <a:prstGeom prst="rect">
                <a:avLst/>
              </a:prstGeom>
              <a:blipFill>
                <a:blip r:embed="rId6"/>
                <a:stretch>
                  <a:fillRect l="-154" t="-3822" r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nline Media 9" descr="Advection_PDE_RK_4thSpace_4and6Filt_Takacs_Spike_Courant0.1.mp4">
            <a:hlinkClick r:id="" action="ppaction://media"/>
            <a:extLst>
              <a:ext uri="{FF2B5EF4-FFF2-40B4-BE49-F238E27FC236}">
                <a16:creationId xmlns:a16="http://schemas.microsoft.com/office/drawing/2014/main" id="{D0B2E421-AA0F-7C45-814D-63FC1BFDB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033" y="838200"/>
            <a:ext cx="4464967" cy="3352800"/>
          </a:xfrm>
          <a:prstGeom prst="rect">
            <a:avLst/>
          </a:prstGeom>
        </p:spPr>
      </p:pic>
      <p:pic>
        <p:nvPicPr>
          <p:cNvPr id="11" name="Online Media 10" descr="Advection_PDE_RK_4thSpace_4and6Filt_Takacs_Spike_Courant0.75.mp4">
            <a:hlinkClick r:id="" action="ppaction://media"/>
            <a:extLst>
              <a:ext uri="{FF2B5EF4-FFF2-40B4-BE49-F238E27FC236}">
                <a16:creationId xmlns:a16="http://schemas.microsoft.com/office/drawing/2014/main" id="{34199BE3-0DDB-154B-9E73-14FBDE4227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84700" y="838200"/>
            <a:ext cx="4464968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98CA5-AA79-4342-91AC-8C320E039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E0C8C-5F09-1841-B51E-7566F13D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689B8-C155-1647-8B56-09E701F0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8DECCA-8B77-7046-92DD-E4FB8C3A5BCA}"/>
              </a:ext>
            </a:extLst>
          </p:cNvPr>
          <p:cNvSpPr txBox="1">
            <a:spLocks/>
          </p:cNvSpPr>
          <p:nvPr/>
        </p:nvSpPr>
        <p:spPr>
          <a:xfrm>
            <a:off x="228600" y="304800"/>
            <a:ext cx="8534400" cy="533400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Revisit of Takacs’ Scheme</a:t>
            </a:r>
          </a:p>
        </p:txBody>
      </p:sp>
      <p:pic>
        <p:nvPicPr>
          <p:cNvPr id="6" name="Online Media 5" descr="Advection_PDE_RK_4thSpace_4and6Filt_Takacs_Triangle_Courant0.1.mp4">
            <a:hlinkClick r:id="" action="ppaction://media"/>
            <a:extLst>
              <a:ext uri="{FF2B5EF4-FFF2-40B4-BE49-F238E27FC236}">
                <a16:creationId xmlns:a16="http://schemas.microsoft.com/office/drawing/2014/main" id="{97773D18-972C-E149-A40A-D421565B8E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1143001"/>
            <a:ext cx="4160538" cy="3124200"/>
          </a:xfrm>
          <a:prstGeom prst="rect">
            <a:avLst/>
          </a:prstGeom>
        </p:spPr>
      </p:pic>
      <p:pic>
        <p:nvPicPr>
          <p:cNvPr id="8" name="Online Media 7" descr="Advection_PDE_RK_4thSpace_4and6Filt_Takacs_Triangle_Courant0.75.mp4">
            <a:hlinkClick r:id="" action="ppaction://media"/>
            <a:extLst>
              <a:ext uri="{FF2B5EF4-FFF2-40B4-BE49-F238E27FC236}">
                <a16:creationId xmlns:a16="http://schemas.microsoft.com/office/drawing/2014/main" id="{5913FD71-EB83-4A4B-BB6D-CF8C7E4626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8200" y="1143000"/>
            <a:ext cx="4160538" cy="3124201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FB4C6FB-AC42-5747-A9FE-02D4E16CC4D0}"/>
              </a:ext>
            </a:extLst>
          </p:cNvPr>
          <p:cNvSpPr txBox="1">
            <a:spLocks/>
          </p:cNvSpPr>
          <p:nvPr/>
        </p:nvSpPr>
        <p:spPr>
          <a:xfrm>
            <a:off x="447294" y="4572000"/>
            <a:ext cx="8249412" cy="15444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latin typeface="+mj-lt"/>
              </a:rPr>
              <a:t>Main conclusions are similar as previous slide.</a:t>
            </a:r>
          </a:p>
          <a:p>
            <a:pPr fontAlgn="auto">
              <a:spcAft>
                <a:spcPts val="0"/>
              </a:spcAft>
            </a:pPr>
            <a:r>
              <a:rPr lang="en-US" sz="2000" dirty="0">
                <a:latin typeface="+mj-lt"/>
              </a:rPr>
              <a:t>If the true solution contains </a:t>
            </a:r>
            <a:r>
              <a:rPr lang="en-US" sz="2000" dirty="0">
                <a:solidFill>
                  <a:srgbClr val="0E7B04"/>
                </a:solidFill>
                <a:latin typeface="+mj-lt"/>
              </a:rPr>
              <a:t>larger amplitude of short-wavelength waves</a:t>
            </a:r>
            <a:r>
              <a:rPr lang="en-US" sz="2000" dirty="0">
                <a:latin typeface="+mj-lt"/>
              </a:rPr>
              <a:t>, the performance of Takacs’s schemes (even-order) 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degrades more significantly</a:t>
            </a:r>
            <a:r>
              <a:rPr lang="en-US" sz="2000" dirty="0">
                <a:latin typeface="+mj-lt"/>
              </a:rPr>
              <a:t> across different courant numbers.</a:t>
            </a:r>
          </a:p>
        </p:txBody>
      </p:sp>
    </p:spTree>
    <p:extLst>
      <p:ext uri="{BB962C8B-B14F-4D97-AF65-F5344CB8AC3E}">
        <p14:creationId xmlns:p14="http://schemas.microsoft.com/office/powerpoint/2010/main" val="81823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9634-D1E7-9943-92F2-C64F662B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Lax-</a:t>
            </a:r>
            <a:r>
              <a:rPr lang="en-US" dirty="0" err="1"/>
              <a:t>Wendroff</a:t>
            </a:r>
            <a:r>
              <a:rPr lang="en-US" dirty="0"/>
              <a:t> Scheme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4E9D0F-0E7D-3C47-9326-C25C2389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25EB7-4181-2342-BA34-CD57EBFF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2B889-4CC1-6B4A-9B70-589B07E8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7F71D11-E242-F241-B84A-B84B22E73A4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32232" y="4666197"/>
                <a:ext cx="8503920" cy="1531789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Lax-</a:t>
                </a:r>
                <a:r>
                  <a:rPr lang="en-US" dirty="0" err="1"/>
                  <a:t>Wendroff</a:t>
                </a:r>
                <a:r>
                  <a:rPr lang="en-US" dirty="0"/>
                  <a:t> is qualitatively comparable to 4</a:t>
                </a:r>
                <a:r>
                  <a:rPr lang="en-US" baseline="30000" dirty="0"/>
                  <a:t>th</a:t>
                </a:r>
                <a:r>
                  <a:rPr lang="en-US" dirty="0"/>
                  <a:t>-derivative spatial smoother except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Filtering strength of LW is modulated by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instead of a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can be designated in spatial filtering method.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7F71D11-E242-F241-B84A-B84B22E73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32232" y="4666197"/>
                <a:ext cx="8503920" cy="1531789"/>
              </a:xfrm>
              <a:blipFill>
                <a:blip r:embed="rId2"/>
                <a:stretch>
                  <a:fillRect l="-298" t="-163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2227E9-E489-3A41-9239-873C3DDC5EBC}"/>
              </a:ext>
            </a:extLst>
          </p:cNvPr>
          <p:cNvSpPr txBox="1"/>
          <p:nvPr/>
        </p:nvSpPr>
        <p:spPr>
          <a:xfrm>
            <a:off x="184414" y="1371600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Finite Difference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BAA4-9759-D94A-BA65-C807A34AF358}"/>
                  </a:ext>
                </a:extLst>
              </p:cNvPr>
              <p:cNvSpPr txBox="1"/>
              <p:nvPr/>
            </p:nvSpPr>
            <p:spPr>
              <a:xfrm>
                <a:off x="1322832" y="1844417"/>
                <a:ext cx="6534912" cy="80650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BAA4-9759-D94A-BA65-C807A34AF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832" y="1844417"/>
                <a:ext cx="6534912" cy="806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D6733-2BF9-E74C-AD2E-D9FE9AF13099}"/>
                  </a:ext>
                </a:extLst>
              </p:cNvPr>
              <p:cNvSpPr txBox="1"/>
              <p:nvPr/>
            </p:nvSpPr>
            <p:spPr>
              <a:xfrm>
                <a:off x="2167192" y="3095034"/>
                <a:ext cx="5092183" cy="3847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00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𝑐𝑜𝑠𝑘</m:t>
                              </m:r>
                              <m:r>
                                <a:rPr lang="en-US" sz="2000" i="1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solidFill>
                                    <a:srgbClr val="423B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D6733-2BF9-E74C-AD2E-D9FE9AF13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92" y="3095034"/>
                <a:ext cx="5092183" cy="384721"/>
              </a:xfrm>
              <a:prstGeom prst="rect">
                <a:avLst/>
              </a:prstGeom>
              <a:blipFill>
                <a:blip r:embed="rId4"/>
                <a:stretch>
                  <a:fillRect t="-312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112DA71-D566-3840-882A-8F1332189ACD}"/>
              </a:ext>
            </a:extLst>
          </p:cNvPr>
          <p:cNvSpPr txBox="1"/>
          <p:nvPr/>
        </p:nvSpPr>
        <p:spPr>
          <a:xfrm>
            <a:off x="152400" y="2667000"/>
            <a:ext cx="783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Amplification Factor</a:t>
            </a:r>
            <a:endParaRPr lang="en-US" sz="2000" baseline="30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C7C8BC-4396-ED49-AAB7-2BB94FFEA2D5}"/>
                  </a:ext>
                </a:extLst>
              </p:cNvPr>
              <p:cNvSpPr txBox="1"/>
              <p:nvPr/>
            </p:nvSpPr>
            <p:spPr>
              <a:xfrm>
                <a:off x="2305363" y="4114800"/>
                <a:ext cx="4815840" cy="31931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 Damping rate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𝑐𝑜𝑠𝑘</m:t>
                                </m:r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C7C8BC-4396-ED49-AAB7-2BB94FFEA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363" y="4114800"/>
                <a:ext cx="4815840" cy="319318"/>
              </a:xfrm>
              <a:prstGeom prst="rect">
                <a:avLst/>
              </a:prstGeom>
              <a:blipFill>
                <a:blip r:embed="rId5"/>
                <a:stretch>
                  <a:fillRect t="-23077" b="-4230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ED544C5-640E-D14B-9A58-79391CC93163}"/>
              </a:ext>
            </a:extLst>
          </p:cNvPr>
          <p:cNvSpPr/>
          <p:nvPr/>
        </p:nvSpPr>
        <p:spPr>
          <a:xfrm>
            <a:off x="195580" y="3534251"/>
            <a:ext cx="3905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baseline="30000" dirty="0">
                <a:solidFill>
                  <a:srgbClr val="C00000"/>
                </a:solidFill>
              </a:rPr>
              <a:t>th</a:t>
            </a:r>
            <a:r>
              <a:rPr lang="en-US" dirty="0">
                <a:solidFill>
                  <a:srgbClr val="C00000"/>
                </a:solidFill>
              </a:rPr>
              <a:t>-derivative smoother</a:t>
            </a:r>
          </a:p>
        </p:txBody>
      </p:sp>
    </p:spTree>
    <p:extLst>
      <p:ext uri="{BB962C8B-B14F-4D97-AF65-F5344CB8AC3E}">
        <p14:creationId xmlns:p14="http://schemas.microsoft.com/office/powerpoint/2010/main" val="259801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98CA5-AA79-4342-91AC-8C320E039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E0C8C-5F09-1841-B51E-7566F13D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689B8-C155-1647-8B56-09E701F0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8DECCA-8B77-7046-92DD-E4FB8C3A5BCA}"/>
              </a:ext>
            </a:extLst>
          </p:cNvPr>
          <p:cNvSpPr txBox="1">
            <a:spLocks/>
          </p:cNvSpPr>
          <p:nvPr/>
        </p:nvSpPr>
        <p:spPr>
          <a:xfrm>
            <a:off x="-1541694" y="168591"/>
            <a:ext cx="8534400" cy="533400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000" dirty="0"/>
              <a:t>Revisit of Takacs’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FB4C6FB-AC42-5747-A9FE-02D4E16CC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600" y="4203293"/>
                <a:ext cx="5053303" cy="218801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423B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solidFill>
                              <a:srgbClr val="423B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000" b="0" i="1" smtClean="0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≈0.7</m:t>
                    </m:r>
                  </m:oMath>
                </a14:m>
                <a:r>
                  <a:rPr lang="en-US" sz="2000" dirty="0">
                    <a:latin typeface="+mj-lt"/>
                  </a:rPr>
                  <a:t> maximizes short wave damping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solidFill>
                      <a:srgbClr val="C00000"/>
                    </a:solidFill>
                    <a:latin typeface="+mj-lt"/>
                  </a:rPr>
                  <a:t>Wave phase</a:t>
                </a:r>
                <a:r>
                  <a:rPr lang="en-US" sz="2000" dirty="0">
                    <a:latin typeface="+mj-lt"/>
                  </a:rPr>
                  <a:t> also depends 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Not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always leads to better numerical results.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Sensitivity to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423B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imposes </a:t>
                </a:r>
                <a:r>
                  <a:rPr lang="en-US" sz="2000" dirty="0">
                    <a:solidFill>
                      <a:srgbClr val="0E7B04"/>
                    </a:solidFill>
                    <a:latin typeface="+mj-lt"/>
                  </a:rPr>
                  <a:t>limits on models with multi- or adjustable grids.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FB4C6FB-AC42-5747-A9FE-02D4E16CC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203293"/>
                <a:ext cx="5053303" cy="2188012"/>
              </a:xfrm>
              <a:prstGeom prst="rect">
                <a:avLst/>
              </a:prstGeom>
              <a:blipFill>
                <a:blip r:embed="rId6"/>
                <a:stretch>
                  <a:fillRect l="-251" t="-1156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612C9BF-B78B-8748-8FE2-CAFA615D9435}"/>
              </a:ext>
            </a:extLst>
          </p:cNvPr>
          <p:cNvGrpSpPr/>
          <p:nvPr/>
        </p:nvGrpSpPr>
        <p:grpSpPr>
          <a:xfrm>
            <a:off x="522332" y="721534"/>
            <a:ext cx="4189929" cy="3432176"/>
            <a:chOff x="228600" y="928092"/>
            <a:chExt cx="4189929" cy="34321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525EC0-F640-7D47-B6E9-CBDC47436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600" y="928092"/>
              <a:ext cx="4189929" cy="34321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3F6ADC-9D9F-234F-9B42-C692FA3167D3}"/>
                </a:ext>
              </a:extLst>
            </p:cNvPr>
            <p:cNvSpPr txBox="1"/>
            <p:nvPr/>
          </p:nvSpPr>
          <p:spPr>
            <a:xfrm>
              <a:off x="1180564" y="3520676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Small Damping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369AC9-029F-804A-B94A-8516B2F24AAD}"/>
                </a:ext>
              </a:extLst>
            </p:cNvPr>
            <p:cNvSpPr txBox="1"/>
            <p:nvPr/>
          </p:nvSpPr>
          <p:spPr>
            <a:xfrm>
              <a:off x="934806" y="1100764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Small Damping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8FD5CD9-8176-7647-BEC4-46842280DEE5}"/>
                </a:ext>
              </a:extLst>
            </p:cNvPr>
            <p:cNvGrpSpPr/>
            <p:nvPr/>
          </p:nvGrpSpPr>
          <p:grpSpPr>
            <a:xfrm>
              <a:off x="668106" y="1783381"/>
              <a:ext cx="3124200" cy="369332"/>
              <a:chOff x="762000" y="1787848"/>
              <a:chExt cx="3124200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8EF270-234B-4D49-A1DA-921CBC186206}"/>
                  </a:ext>
                </a:extLst>
              </p:cNvPr>
              <p:cNvSpPr txBox="1"/>
              <p:nvPr/>
            </p:nvSpPr>
            <p:spPr>
              <a:xfrm>
                <a:off x="762000" y="1787848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/>
                  <a:t>Large Damping</a:t>
                </a:r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93F1A8CA-1DC9-E345-98B9-B26FFCD16616}"/>
                  </a:ext>
                </a:extLst>
              </p:cNvPr>
              <p:cNvSpPr/>
              <p:nvPr/>
            </p:nvSpPr>
            <p:spPr>
              <a:xfrm>
                <a:off x="2743200" y="1972514"/>
                <a:ext cx="1143000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rgbClr val="02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" name="Online Media 16" descr="Advection_PDE_LaxWen_2rdSpace_SinWave_CourantNum0.1.mp4">
            <a:hlinkClick r:id="" action="ppaction://media"/>
            <a:extLst>
              <a:ext uri="{FF2B5EF4-FFF2-40B4-BE49-F238E27FC236}">
                <a16:creationId xmlns:a16="http://schemas.microsoft.com/office/drawing/2014/main" id="{0A5309C9-A163-D04B-8A45-B43BBC050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726" t="2884" r="8140"/>
          <a:stretch/>
        </p:blipFill>
        <p:spPr>
          <a:xfrm>
            <a:off x="5151767" y="721534"/>
            <a:ext cx="3778528" cy="2832270"/>
          </a:xfrm>
          <a:prstGeom prst="rect">
            <a:avLst/>
          </a:prstGeom>
        </p:spPr>
      </p:pic>
      <p:pic>
        <p:nvPicPr>
          <p:cNvPr id="18" name="Online Media 17" descr="Advection_PDE_LaxWen_2rdSpace_SinWave_CourantNum0.70711.mp4">
            <a:hlinkClick r:id="" action="ppaction://media"/>
            <a:extLst>
              <a:ext uri="{FF2B5EF4-FFF2-40B4-BE49-F238E27FC236}">
                <a16:creationId xmlns:a16="http://schemas.microsoft.com/office/drawing/2014/main" id="{953589E7-E790-354A-A3F3-E6E070712E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4826" t="2884" r="8140"/>
          <a:stretch/>
        </p:blipFill>
        <p:spPr>
          <a:xfrm>
            <a:off x="5151767" y="3489085"/>
            <a:ext cx="3763633" cy="2835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DDC07B-CA77-2147-B1BC-A46828EFF548}"/>
                  </a:ext>
                </a:extLst>
              </p:cNvPr>
              <p:cNvSpPr txBox="1"/>
              <p:nvPr/>
            </p:nvSpPr>
            <p:spPr>
              <a:xfrm>
                <a:off x="5151767" y="894206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b="1" i="0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800" b="1" i="0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800" b="1" i="0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DDC07B-CA77-2147-B1BC-A46828EF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767" y="894206"/>
                <a:ext cx="228600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E7EEFE-6544-DF4D-9E8B-09DF1779BA7A}"/>
                  </a:ext>
                </a:extLst>
              </p:cNvPr>
              <p:cNvSpPr txBox="1"/>
              <p:nvPr/>
            </p:nvSpPr>
            <p:spPr>
              <a:xfrm>
                <a:off x="5126367" y="3683450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b="1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800" b="1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800" b="1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800" b="1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E7EEFE-6544-DF4D-9E8B-09DF1779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67" y="3683450"/>
                <a:ext cx="2286000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05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2866" y="623748"/>
            <a:ext cx="2362200" cy="990600"/>
          </a:xfrm>
        </p:spPr>
        <p:txBody>
          <a:bodyPr/>
          <a:lstStyle/>
          <a:p>
            <a:r>
              <a:rPr lang="en-US" dirty="0"/>
              <a:t>PHYS 8750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115113" y="623748"/>
            <a:ext cx="5867400" cy="5562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/>
              <a:t>Outline</a:t>
            </a:r>
            <a:endParaRPr 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>
                <a:solidFill>
                  <a:srgbClr val="C00000"/>
                </a:solidFill>
              </a:rPr>
              <a:t>1. Dispersion errors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>
                <a:solidFill>
                  <a:srgbClr val="C00000"/>
                </a:solidFill>
              </a:rPr>
              <a:t>2. Phase speed and group speed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>
                <a:solidFill>
                  <a:srgbClr val="C00000"/>
                </a:solidFill>
              </a:rPr>
              <a:t>3. Space filtering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altLang="zh-CN" sz="2600" dirty="0">
                <a:solidFill>
                  <a:srgbClr val="C00000"/>
                </a:solidFill>
              </a:rPr>
              <a:t>1) 2nd-derivative spatial smoother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altLang="zh-CN" sz="2600" dirty="0">
                <a:solidFill>
                  <a:srgbClr val="C00000"/>
                </a:solidFill>
              </a:rPr>
              <a:t>2) Higher order-derivative spatial smoother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altLang="zh-CN" sz="2600" dirty="0">
                <a:solidFill>
                  <a:srgbClr val="C00000"/>
                </a:solidFill>
              </a:rPr>
              <a:t>3) Comparison with Takacs’s method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altLang="zh-CN" sz="2600" dirty="0">
                <a:solidFill>
                  <a:srgbClr val="C00000"/>
                </a:solidFill>
              </a:rPr>
              <a:t>4. Revisit of Lax-</a:t>
            </a:r>
            <a:r>
              <a:rPr lang="en-US" altLang="zh-CN" sz="2600" dirty="0" err="1">
                <a:solidFill>
                  <a:srgbClr val="C00000"/>
                </a:solidFill>
              </a:rPr>
              <a:t>Wendroff</a:t>
            </a:r>
            <a:r>
              <a:rPr lang="en-US" altLang="zh-CN" sz="2600" dirty="0">
                <a:solidFill>
                  <a:srgbClr val="C00000"/>
                </a:solidFill>
              </a:rPr>
              <a:t> method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altLang="zh-CN" sz="2600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pPr marL="0" indent="0">
              <a:spcBef>
                <a:spcPts val="1224"/>
              </a:spcBef>
              <a:buNone/>
            </a:pPr>
            <a:endParaRPr 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</a:rPr>
              <a:t>  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/>
              <a:t>    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96247-693C-E24C-8355-EECA17EBE33F}"/>
              </a:ext>
            </a:extLst>
          </p:cNvPr>
          <p:cNvSpPr txBox="1"/>
          <p:nvPr/>
        </p:nvSpPr>
        <p:spPr>
          <a:xfrm>
            <a:off x="179130" y="4662889"/>
            <a:ext cx="271593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Class #9, Chapter 3.3, 3.4 (Space Filtering, Lax-</a:t>
            </a:r>
            <a:r>
              <a:rPr lang="en-US" sz="2300" dirty="0" err="1"/>
              <a:t>Wendroff</a:t>
            </a:r>
            <a:r>
              <a:rPr lang="en-US" sz="2300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38894-F78A-8444-82A9-1280A20E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4BCCBD1-C72A-194F-9B3E-0E88B0284006}"/>
              </a:ext>
            </a:extLst>
          </p:cNvPr>
          <p:cNvSpPr txBox="1">
            <a:spLocks/>
          </p:cNvSpPr>
          <p:nvPr/>
        </p:nvSpPr>
        <p:spPr>
          <a:xfrm>
            <a:off x="275788" y="1307818"/>
            <a:ext cx="2819401" cy="32926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85000"/>
              <a:buFont typeface="Wingdings 2"/>
              <a:buNone/>
              <a:defRPr kumimoji="0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24"/>
              </a:spcBef>
            </a:pPr>
            <a:r>
              <a:rPr lang="en-US" sz="2000" dirty="0"/>
              <a:t>Class #8 </a:t>
            </a:r>
          </a:p>
          <a:p>
            <a:pPr fontAlgn="auto">
              <a:spcBef>
                <a:spcPts val="1224"/>
              </a:spcBef>
            </a:pPr>
            <a:r>
              <a:rPr lang="en-US" sz="2000" dirty="0"/>
              <a:t>1) Dispersion and Dissipation errors</a:t>
            </a:r>
          </a:p>
          <a:p>
            <a:pPr fontAlgn="auto">
              <a:spcBef>
                <a:spcPts val="1224"/>
              </a:spcBef>
            </a:pPr>
            <a:r>
              <a:rPr lang="en-US" sz="2000" dirty="0"/>
              <a:t>2) Lax-</a:t>
            </a:r>
            <a:r>
              <a:rPr lang="en-US" sz="2000" dirty="0" err="1"/>
              <a:t>Wendroff</a:t>
            </a:r>
            <a:r>
              <a:rPr lang="en-US" sz="2000" dirty="0"/>
              <a:t> Scheme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3) Takacs Method (1985) </a:t>
            </a:r>
          </a:p>
        </p:txBody>
      </p:sp>
    </p:spTree>
    <p:extLst>
      <p:ext uri="{BB962C8B-B14F-4D97-AF65-F5344CB8AC3E}">
        <p14:creationId xmlns:p14="http://schemas.microsoft.com/office/powerpoint/2010/main" val="4133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2FC3-67D4-AA41-BEAE-8EF6190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Speed-Second Order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9018B-8A1A-5847-A9A2-1B0C010C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9/17/20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0EEDC-0D43-4D4B-9156-205FC5F3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6B980-076B-104A-9680-D847DEB9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71C0B-6555-1449-BE47-ED4AC45102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5E1C09-CB7F-9C48-8521-92E23B7E5D73}"/>
              </a:ext>
            </a:extLst>
          </p:cNvPr>
          <p:cNvGrpSpPr/>
          <p:nvPr/>
        </p:nvGrpSpPr>
        <p:grpSpPr>
          <a:xfrm>
            <a:off x="1447800" y="1371600"/>
            <a:ext cx="6594672" cy="2630488"/>
            <a:chOff x="2577582" y="2200538"/>
            <a:chExt cx="6594672" cy="2630488"/>
          </a:xfrm>
        </p:grpSpPr>
        <p:pic>
          <p:nvPicPr>
            <p:cNvPr id="7" name="Picture 4" descr="AndersonDissipDisper">
              <a:extLst>
                <a:ext uri="{FF2B5EF4-FFF2-40B4-BE49-F238E27FC236}">
                  <a16:creationId xmlns:a16="http://schemas.microsoft.com/office/drawing/2014/main" id="{BEF0B066-6B93-4A43-8A8F-C26EB685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10000"/>
            </a:blip>
            <a:srcRect/>
            <a:stretch>
              <a:fillRect/>
            </a:stretch>
          </p:blipFill>
          <p:spPr bwMode="auto">
            <a:xfrm>
              <a:off x="2577582" y="2200538"/>
              <a:ext cx="6594672" cy="2630488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48EA4661-7A83-274D-B5B9-46B4D1196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3435863" y="2647138"/>
              <a:ext cx="105753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latin typeface="Arial" pitchFamily="-111" charset="0"/>
                </a:rPr>
                <a:t>Anderson (1984)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AEC23-19D7-BD46-9B19-F35372EAB70A}"/>
                  </a:ext>
                </a:extLst>
              </p:cNvPr>
              <p:cNvSpPr txBox="1"/>
              <p:nvPr/>
            </p:nvSpPr>
            <p:spPr>
              <a:xfrm>
                <a:off x="533400" y="4739952"/>
                <a:ext cx="2821740" cy="67024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AEC23-19D7-BD46-9B19-F35372EAB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739952"/>
                <a:ext cx="2821740" cy="670248"/>
              </a:xfrm>
              <a:prstGeom prst="rect">
                <a:avLst/>
              </a:prstGeom>
              <a:blipFill>
                <a:blip r:embed="rId3"/>
                <a:stretch>
                  <a:fillRect l="-446" t="-181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8D9AA5B-6FB2-9B4A-827B-4E4C099E5708}"/>
              </a:ext>
            </a:extLst>
          </p:cNvPr>
          <p:cNvSpPr txBox="1"/>
          <p:nvPr/>
        </p:nvSpPr>
        <p:spPr>
          <a:xfrm>
            <a:off x="307506" y="4147261"/>
            <a:ext cx="7464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Second-order Differential-difference space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650CCB-1035-8C47-8577-4732167014AB}"/>
                  </a:ext>
                </a:extLst>
              </p:cNvPr>
              <p:cNvSpPr txBox="1"/>
              <p:nvPr/>
            </p:nvSpPr>
            <p:spPr>
              <a:xfrm>
                <a:off x="531060" y="5621315"/>
                <a:ext cx="2821740" cy="44287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650CCB-1035-8C47-8577-47321670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0" y="5621315"/>
                <a:ext cx="2821740" cy="442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F31E275F-F3B8-F949-AF95-25F5E0DB2AD9}"/>
              </a:ext>
            </a:extLst>
          </p:cNvPr>
          <p:cNvSpPr/>
          <p:nvPr/>
        </p:nvSpPr>
        <p:spPr>
          <a:xfrm>
            <a:off x="3657600" y="5309515"/>
            <a:ext cx="533400" cy="311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B67B54-F442-7B4E-91A4-547901BC8611}"/>
                  </a:ext>
                </a:extLst>
              </p:cNvPr>
              <p:cNvSpPr txBox="1"/>
              <p:nvPr/>
            </p:nvSpPr>
            <p:spPr>
              <a:xfrm>
                <a:off x="4456991" y="5051068"/>
                <a:ext cx="4145674" cy="44781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/>
                  <a:t>=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B67B54-F442-7B4E-91A4-547901BC8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991" y="5051068"/>
                <a:ext cx="4145674" cy="447815"/>
              </a:xfrm>
              <a:prstGeom prst="rect">
                <a:avLst/>
              </a:prstGeom>
              <a:blipFill>
                <a:blip r:embed="rId5"/>
                <a:stretch>
                  <a:fillRect l="-1524" b="-18919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A6C07A-7625-BE44-9D3F-8C1016911A7D}"/>
                  </a:ext>
                </a:extLst>
              </p:cNvPr>
              <p:cNvSpPr/>
              <p:nvPr/>
            </p:nvSpPr>
            <p:spPr>
              <a:xfrm>
                <a:off x="4018081" y="5651851"/>
                <a:ext cx="50234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𝑖𝑠𝑝𝑒𝑟𝑠𝑖𝑣𝑒</m:t>
                      </m:r>
                      <m:r>
                        <a:rPr lang="en-US" sz="20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𝑃h𝑎𝑠𝑒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𝑠𝑝𝑒𝑒𝑑𝑠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𝑑𝑒𝑝𝑒𝑛𝑑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>
                  <a:solidFill>
                    <a:srgbClr val="0E7B04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A6C07A-7625-BE44-9D3F-8C1016911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81" y="5651851"/>
                <a:ext cx="5023495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07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744F3-0B77-DA48-8FE5-2CCBD308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B01F8-4DE6-AB4C-B0D4-91160674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B23A1-8465-5E48-8E57-D8732327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0C9B6F3-B529-1848-9815-A02E401F62D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0386" r="18188" b="14975"/>
          <a:stretch/>
        </p:blipFill>
        <p:spPr>
          <a:xfrm>
            <a:off x="5243015" y="2549495"/>
            <a:ext cx="3669298" cy="37751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4DC28-294B-7A41-80EF-F84A5D88E929}"/>
              </a:ext>
            </a:extLst>
          </p:cNvPr>
          <p:cNvSpPr txBox="1"/>
          <p:nvPr/>
        </p:nvSpPr>
        <p:spPr>
          <a:xfrm>
            <a:off x="281204" y="1326993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Fourth-order space difference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A87437-0523-A44F-B82B-2DCB0A2F00F8}"/>
                  </a:ext>
                </a:extLst>
              </p:cNvPr>
              <p:cNvSpPr txBox="1"/>
              <p:nvPr/>
            </p:nvSpPr>
            <p:spPr>
              <a:xfrm>
                <a:off x="454860" y="2590800"/>
                <a:ext cx="2821740" cy="44287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A87437-0523-A44F-B82B-2DCB0A2F0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0" y="2590800"/>
                <a:ext cx="2821740" cy="442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EAF049-30C5-8944-8F32-F05F4D4B0518}"/>
                  </a:ext>
                </a:extLst>
              </p:cNvPr>
              <p:cNvSpPr txBox="1"/>
              <p:nvPr/>
            </p:nvSpPr>
            <p:spPr>
              <a:xfrm>
                <a:off x="899280" y="3233777"/>
                <a:ext cx="3440251" cy="65242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EAF049-30C5-8944-8F32-F05F4D4B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80" y="3233777"/>
                <a:ext cx="3440251" cy="652423"/>
              </a:xfrm>
              <a:prstGeom prst="rect">
                <a:avLst/>
              </a:prstGeom>
              <a:blipFill>
                <a:blip r:embed="rId4"/>
                <a:stretch>
                  <a:fillRect l="-1465" t="-1887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A1136D7-05FC-364A-923F-9F5B44832F83}"/>
                  </a:ext>
                </a:extLst>
              </p:cNvPr>
              <p:cNvSpPr/>
              <p:nvPr/>
            </p:nvSpPr>
            <p:spPr>
              <a:xfrm>
                <a:off x="765087" y="3886200"/>
                <a:ext cx="388311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𝑖𝑠𝑝𝑒𝑟𝑠𝑖𝑣𝑒</m:t>
                      </m:r>
                      <m:r>
                        <a:rPr lang="en-US" sz="1600" b="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𝑃h𝑎𝑠𝑒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𝑠𝑝𝑒𝑒𝑑𝑠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𝑑𝑒𝑝𝑒𝑛𝑑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solidFill>
                    <a:srgbClr val="0E7B04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A1136D7-05FC-364A-923F-9F5B44832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7" y="3886200"/>
                <a:ext cx="3883113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7190DA6A-B1AC-2B44-AA87-19D0D4BC229F}"/>
              </a:ext>
            </a:extLst>
          </p:cNvPr>
          <p:cNvSpPr txBox="1">
            <a:spLocks/>
          </p:cNvSpPr>
          <p:nvPr/>
        </p:nvSpPr>
        <p:spPr>
          <a:xfrm>
            <a:off x="500327" y="136772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Phase Speed-Fourth Order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4CE89AD-9FE8-694A-A245-A13AF0B9A8D9}"/>
              </a:ext>
            </a:extLst>
          </p:cNvPr>
          <p:cNvSpPr/>
          <p:nvPr/>
        </p:nvSpPr>
        <p:spPr>
          <a:xfrm>
            <a:off x="231687" y="3429000"/>
            <a:ext cx="609600" cy="2325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D12986-337E-4143-9ABA-8823E9BA475B}"/>
                  </a:ext>
                </a:extLst>
              </p:cNvPr>
              <p:cNvSpPr txBox="1"/>
              <p:nvPr/>
            </p:nvSpPr>
            <p:spPr>
              <a:xfrm>
                <a:off x="420115" y="1752600"/>
                <a:ext cx="6224965" cy="67845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D12986-337E-4143-9ABA-8823E9BA4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15" y="1752600"/>
                <a:ext cx="6224965" cy="678455"/>
              </a:xfrm>
              <a:prstGeom prst="rect">
                <a:avLst/>
              </a:prstGeom>
              <a:blipFill>
                <a:blip r:embed="rId6"/>
                <a:stretch>
                  <a:fillRect t="-181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5">
            <a:extLst>
              <a:ext uri="{FF2B5EF4-FFF2-40B4-BE49-F238E27FC236}">
                <a16:creationId xmlns:a16="http://schemas.microsoft.com/office/drawing/2014/main" id="{040F0548-7210-BC42-9451-08B2D1443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298" y="3499272"/>
            <a:ext cx="10575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pitchFamily="-111" charset="0"/>
              </a:rPr>
              <a:t>Fig 3.2. in </a:t>
            </a:r>
            <a:r>
              <a:rPr lang="en-US" sz="1200" dirty="0" err="1">
                <a:latin typeface="Arial" pitchFamily="-111" charset="0"/>
              </a:rPr>
              <a:t>Durran’s</a:t>
            </a:r>
            <a:r>
              <a:rPr lang="en-US" sz="1200" dirty="0">
                <a:latin typeface="Arial" pitchFamily="-111" charset="0"/>
              </a:rPr>
              <a:t> 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C97D1E-614A-024A-A87D-9FEAA4DEE1DC}"/>
              </a:ext>
            </a:extLst>
          </p:cNvPr>
          <p:cNvSpPr txBox="1"/>
          <p:nvPr/>
        </p:nvSpPr>
        <p:spPr>
          <a:xfrm>
            <a:off x="143256" y="4191000"/>
            <a:ext cx="846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pperplate" panose="02000504000000020004" pitchFamily="2" charset="77"/>
              </a:rPr>
              <a:t>Phase speed: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17BF0-EE83-1A49-B434-0BAD0DECC745}"/>
              </a:ext>
            </a:extLst>
          </p:cNvPr>
          <p:cNvSpPr txBox="1"/>
          <p:nvPr/>
        </p:nvSpPr>
        <p:spPr>
          <a:xfrm>
            <a:off x="143256" y="5181600"/>
            <a:ext cx="846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pperplate" panose="02000504000000020004" pitchFamily="2" charset="77"/>
              </a:rPr>
              <a:t>Group speed: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C28F23-0698-2B4A-85D9-0F9A846CBB5B}"/>
                  </a:ext>
                </a:extLst>
              </p:cNvPr>
              <p:cNvSpPr txBox="1"/>
              <p:nvPr/>
            </p:nvSpPr>
            <p:spPr>
              <a:xfrm>
                <a:off x="533400" y="4572000"/>
                <a:ext cx="4597464" cy="65242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C28F23-0698-2B4A-85D9-0F9A846CB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72000"/>
                <a:ext cx="4597464" cy="652423"/>
              </a:xfrm>
              <a:prstGeom prst="rect">
                <a:avLst/>
              </a:prstGeom>
              <a:blipFill>
                <a:blip r:embed="rId7"/>
                <a:stretch>
                  <a:fillRect t="-192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8482BA-F9A0-1C48-936B-1234336BCC30}"/>
                  </a:ext>
                </a:extLst>
              </p:cNvPr>
              <p:cNvSpPr txBox="1"/>
              <p:nvPr/>
            </p:nvSpPr>
            <p:spPr>
              <a:xfrm>
                <a:off x="500327" y="5544248"/>
                <a:ext cx="4597464" cy="67499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𝐶𝑔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𝑐𝑜𝑠𝑘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8482BA-F9A0-1C48-936B-1234336BC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27" y="5544248"/>
                <a:ext cx="4597464" cy="674993"/>
              </a:xfrm>
              <a:prstGeom prst="rect">
                <a:avLst/>
              </a:prstGeom>
              <a:blipFill>
                <a:blip r:embed="rId8"/>
                <a:stretch>
                  <a:fillRect t="-181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46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F454-E702-C049-857A-2688FF59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Speed &amp; Group Speed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1E142E-0AA4-034C-9520-09DEAE04E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E3DB0-8740-3541-9C6B-F894AFB6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C1FED-0336-EA4E-B1FC-17844026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D6D99-B336-B348-8176-4AD2535E5B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9931" r="7461" b="16913"/>
          <a:stretch/>
        </p:blipFill>
        <p:spPr>
          <a:xfrm>
            <a:off x="211835" y="1924679"/>
            <a:ext cx="4325112" cy="272352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C61A4-2C10-C148-A65A-0ED427919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8" r="6879" b="17595"/>
          <a:stretch/>
        </p:blipFill>
        <p:spPr>
          <a:xfrm>
            <a:off x="4563114" y="1934837"/>
            <a:ext cx="4425189" cy="2703204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D84B8D84-8C25-8B44-ADA4-82C16A7E6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886200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pitchFamily="-111" charset="0"/>
              </a:rPr>
              <a:t>Fig 3.5. in </a:t>
            </a:r>
            <a:r>
              <a:rPr lang="en-US" sz="1200" dirty="0" err="1">
                <a:latin typeface="Arial" pitchFamily="-111" charset="0"/>
              </a:rPr>
              <a:t>Durran’s</a:t>
            </a:r>
            <a:r>
              <a:rPr lang="en-US" sz="1200" dirty="0">
                <a:latin typeface="Arial" pitchFamily="-111" charset="0"/>
              </a:rPr>
              <a:t> book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67C4CB2D-491E-8A4B-B56C-3479E0B6D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86200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pitchFamily="-111" charset="0"/>
              </a:rPr>
              <a:t>Fig 3.3. in </a:t>
            </a:r>
            <a:r>
              <a:rPr lang="en-US" sz="1200" dirty="0" err="1">
                <a:latin typeface="Arial" pitchFamily="-111" charset="0"/>
              </a:rPr>
              <a:t>Durran’s</a:t>
            </a:r>
            <a:r>
              <a:rPr lang="en-US" sz="1200" dirty="0">
                <a:latin typeface="Arial" pitchFamily="-111" charset="0"/>
              </a:rPr>
              <a:t> book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F2DBDE-375C-6348-87E0-C26453401683}"/>
              </a:ext>
            </a:extLst>
          </p:cNvPr>
          <p:cNvSpPr txBox="1"/>
          <p:nvPr/>
        </p:nvSpPr>
        <p:spPr>
          <a:xfrm>
            <a:off x="1438656" y="1447800"/>
            <a:ext cx="846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pperplate" panose="02000504000000020004" pitchFamily="2" charset="77"/>
              </a:rPr>
              <a:t>Phase speed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661F9-8F6E-854A-9E3E-B8185F5F9BCC}"/>
              </a:ext>
            </a:extLst>
          </p:cNvPr>
          <p:cNvSpPr txBox="1"/>
          <p:nvPr/>
        </p:nvSpPr>
        <p:spPr>
          <a:xfrm>
            <a:off x="5943600" y="1449565"/>
            <a:ext cx="846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pperplate" panose="02000504000000020004" pitchFamily="2" charset="77"/>
              </a:rPr>
              <a:t>Group speed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4D2B2CE2-3819-5941-A96D-06D32FC4EF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383" y="4882603"/>
                <a:ext cx="8503920" cy="1518086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Both phase and group speeds vary with wavenumber/wavelength.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+mj-lt"/>
                  </a:rPr>
                  <a:t> waves are standing waves in both 2-nd and 4-th order schemes.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/>
                  <a:t>2⁃4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waves propagate backwards (negative group speeds)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4D2B2CE2-3819-5941-A96D-06D32FC4E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3" y="4882603"/>
                <a:ext cx="8503920" cy="1518086"/>
              </a:xfrm>
              <a:prstGeom prst="rect">
                <a:avLst/>
              </a:prstGeom>
              <a:blipFill>
                <a:blip r:embed="rId4"/>
                <a:stretch>
                  <a:fillRect l="-149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5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D33BC-764C-C747-9079-4AEB9F10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9/3/20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1950-9A62-0E41-B3F9-5E0313FB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66BC8-8D7A-9C41-9A5D-0430083B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Online Media 16" descr="Advection_PDE_RK_2rdSpace_LaxWen_Takacs_stability_2.mp4">
            <a:hlinkClick r:id="" action="ppaction://media"/>
            <a:extLst>
              <a:ext uri="{FF2B5EF4-FFF2-40B4-BE49-F238E27FC236}">
                <a16:creationId xmlns:a16="http://schemas.microsoft.com/office/drawing/2014/main" id="{95736902-79DE-2743-95C8-D093B0C889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0076" y="337097"/>
            <a:ext cx="5943600" cy="445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701F3C9-8624-AA41-B4CB-7EEC94A25C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4953000"/>
                <a:ext cx="8503920" cy="121339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Both phase and group speeds vary with wavenumber/wavelength.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+mj-lt"/>
                  </a:rPr>
                  <a:t> waves are standing waves in both 2-nd and 4-th order schemes.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/>
                  <a:t>2⁃4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waves propagate backwards (negative group speeds)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701F3C9-8624-AA41-B4CB-7EEC94A25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953000"/>
                <a:ext cx="8503920" cy="1213397"/>
              </a:xfrm>
              <a:prstGeom prst="rect">
                <a:avLst/>
              </a:prstGeom>
              <a:blipFill>
                <a:blip r:embed="rId5"/>
                <a:stretch>
                  <a:fillRect l="-299" t="-2062"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68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31F3-0A1C-784B-AA55-B3029E7F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17164"/>
            <a:ext cx="8534400" cy="758952"/>
          </a:xfrm>
        </p:spPr>
        <p:txBody>
          <a:bodyPr/>
          <a:lstStyle/>
          <a:p>
            <a:r>
              <a:rPr lang="en-US" dirty="0"/>
              <a:t>Spatial 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4094B1-62DA-E849-A898-9C7314E0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A386E-687A-C046-9677-CA99B2355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1C9DC-DFCF-824C-B41D-96E2591E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E5B38-3560-7E4E-BAFE-A49645796E3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Add scale-selective dissipation to otherwise non-dissipative schemes to damp the shortest resolvable wavelengths</a:t>
            </a:r>
          </a:p>
          <a:p>
            <a:r>
              <a:rPr lang="en-US" sz="2000" dirty="0"/>
              <a:t>Nonlinear problems, necessary to remove energy from the shortest spatial scales to prevent the development of numerical instabilities.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663C7-DB75-D041-BE19-3EE8553FA969}"/>
              </a:ext>
            </a:extLst>
          </p:cNvPr>
          <p:cNvSpPr txBox="1"/>
          <p:nvPr/>
        </p:nvSpPr>
        <p:spPr>
          <a:xfrm>
            <a:off x="338328" y="2959431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Second-derivative smoother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B833B-2DEF-0F4E-BB98-83AD93A68F11}"/>
                  </a:ext>
                </a:extLst>
              </p:cNvPr>
              <p:cNvSpPr txBox="1"/>
              <p:nvPr/>
            </p:nvSpPr>
            <p:spPr>
              <a:xfrm>
                <a:off x="505493" y="3520817"/>
                <a:ext cx="3856195" cy="67018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B833B-2DEF-0F4E-BB98-83AD93A68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3" y="3520817"/>
                <a:ext cx="3856195" cy="670183"/>
              </a:xfrm>
              <a:prstGeom prst="rect">
                <a:avLst/>
              </a:prstGeom>
              <a:blipFill>
                <a:blip r:embed="rId2"/>
                <a:stretch>
                  <a:fillRect t="-181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E1BF28-5535-FF4E-893D-4FC2448ED91E}"/>
                  </a:ext>
                </a:extLst>
              </p:cNvPr>
              <p:cNvSpPr txBox="1"/>
              <p:nvPr/>
            </p:nvSpPr>
            <p:spPr>
              <a:xfrm>
                <a:off x="505492" y="4357722"/>
                <a:ext cx="3856195" cy="44287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E1BF28-5535-FF4E-893D-4FC2448ED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2" y="4357722"/>
                <a:ext cx="3856195" cy="442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74029C-3429-C34C-A0A0-A71C9987EB7C}"/>
                  </a:ext>
                </a:extLst>
              </p:cNvPr>
              <p:cNvSpPr txBox="1"/>
              <p:nvPr/>
            </p:nvSpPr>
            <p:spPr>
              <a:xfrm>
                <a:off x="5234191" y="3771700"/>
                <a:ext cx="3187431" cy="66127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74029C-3429-C34C-A0A0-A71C9987E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191" y="3771700"/>
                <a:ext cx="3187431" cy="661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BDCC0437-4B40-1D41-9F5B-43FBC0E262C1}"/>
              </a:ext>
            </a:extLst>
          </p:cNvPr>
          <p:cNvSpPr/>
          <p:nvPr/>
        </p:nvSpPr>
        <p:spPr>
          <a:xfrm>
            <a:off x="4495800" y="4110814"/>
            <a:ext cx="609600" cy="2325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EBDF1D6-AA2A-0E41-9206-EF2E9033E946}"/>
              </a:ext>
            </a:extLst>
          </p:cNvPr>
          <p:cNvSpPr/>
          <p:nvPr/>
        </p:nvSpPr>
        <p:spPr>
          <a:xfrm>
            <a:off x="467393" y="5430347"/>
            <a:ext cx="609600" cy="2325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13A46-2CF5-1B4C-BC53-2514EB6F67ED}"/>
                  </a:ext>
                </a:extLst>
              </p:cNvPr>
              <p:cNvSpPr txBox="1"/>
              <p:nvPr/>
            </p:nvSpPr>
            <p:spPr>
              <a:xfrm>
                <a:off x="1242633" y="5341102"/>
                <a:ext cx="2643567" cy="41107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13A46-2CF5-1B4C-BC53-2514EB6F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633" y="5341102"/>
                <a:ext cx="2643567" cy="411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F0E185-C3D8-6E4A-9167-39DFB6499BF2}"/>
              </a:ext>
            </a:extLst>
          </p:cNvPr>
          <p:cNvCxnSpPr>
            <a:cxnSpLocks/>
          </p:cNvCxnSpPr>
          <p:nvPr/>
        </p:nvCxnSpPr>
        <p:spPr>
          <a:xfrm>
            <a:off x="5974422" y="4422208"/>
            <a:ext cx="2102778" cy="10763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A7A4C5-5BF5-F540-9C0E-935AA9D0B4E4}"/>
              </a:ext>
            </a:extLst>
          </p:cNvPr>
          <p:cNvSpPr txBox="1"/>
          <p:nvPr/>
        </p:nvSpPr>
        <p:spPr>
          <a:xfrm>
            <a:off x="5130800" y="4533168"/>
            <a:ext cx="3777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Damping rate (e-folding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20EA2-C189-684C-9B62-07E8FAB5F8CA}"/>
                  </a:ext>
                </a:extLst>
              </p:cNvPr>
              <p:cNvSpPr txBox="1"/>
              <p:nvPr/>
            </p:nvSpPr>
            <p:spPr>
              <a:xfrm>
                <a:off x="4361687" y="5093752"/>
                <a:ext cx="4419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damping rate is the greatest.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20EA2-C189-684C-9B62-07E8FAB5F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687" y="5093752"/>
                <a:ext cx="4419600" cy="830997"/>
              </a:xfrm>
              <a:prstGeom prst="rect">
                <a:avLst/>
              </a:prstGeom>
              <a:blipFill>
                <a:blip r:embed="rId6"/>
                <a:stretch>
                  <a:fillRect l="-1719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55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9634-D1E7-9943-92F2-C64F662B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Higher-derivative 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4E9D0F-0E7D-3C47-9326-C25C2389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9/17/20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25EB7-4181-2342-BA34-CD57EBFF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2B889-4CC1-6B4A-9B70-589B07E8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71D11-E242-F241-B84A-B84B22E73A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5580" y="5992339"/>
            <a:ext cx="8503920" cy="13746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227E9-E489-3A41-9239-873C3DDC5EBC}"/>
              </a:ext>
            </a:extLst>
          </p:cNvPr>
          <p:cNvSpPr txBox="1"/>
          <p:nvPr/>
        </p:nvSpPr>
        <p:spPr>
          <a:xfrm>
            <a:off x="505493" y="1411623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4</a:t>
            </a:r>
            <a:r>
              <a:rPr lang="en-US" sz="2000" baseline="30000" dirty="0">
                <a:solidFill>
                  <a:srgbClr val="7030A0"/>
                </a:solidFill>
              </a:rPr>
              <a:t>th</a:t>
            </a:r>
            <a:r>
              <a:rPr lang="en-US" sz="2000" dirty="0">
                <a:solidFill>
                  <a:srgbClr val="7030A0"/>
                </a:solidFill>
              </a:rPr>
              <a:t>-derivative smoother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BAA4-9759-D94A-BA65-C807A34AF358}"/>
                  </a:ext>
                </a:extLst>
              </p:cNvPr>
              <p:cNvSpPr txBox="1"/>
              <p:nvPr/>
            </p:nvSpPr>
            <p:spPr>
              <a:xfrm>
                <a:off x="1322832" y="1844417"/>
                <a:ext cx="6534912" cy="67018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BAA4-9759-D94A-BA65-C807A34AF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832" y="1844417"/>
                <a:ext cx="6534912" cy="670183"/>
              </a:xfrm>
              <a:prstGeom prst="rect">
                <a:avLst/>
              </a:prstGeom>
              <a:blipFill>
                <a:blip r:embed="rId2"/>
                <a:stretch>
                  <a:fillRect t="-181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CFE7EE-728E-DE49-BF59-82533B0E621B}"/>
              </a:ext>
            </a:extLst>
          </p:cNvPr>
          <p:cNvSpPr txBox="1"/>
          <p:nvPr/>
        </p:nvSpPr>
        <p:spPr>
          <a:xfrm>
            <a:off x="543593" y="2586719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6</a:t>
            </a:r>
            <a:r>
              <a:rPr lang="en-US" sz="2000" baseline="30000" dirty="0">
                <a:solidFill>
                  <a:srgbClr val="7030A0"/>
                </a:solidFill>
              </a:rPr>
              <a:t>th</a:t>
            </a:r>
            <a:r>
              <a:rPr lang="en-US" sz="2000" dirty="0">
                <a:solidFill>
                  <a:srgbClr val="7030A0"/>
                </a:solidFill>
              </a:rPr>
              <a:t>-derivative smoother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35BCDA-73D1-7946-AC30-4225C1DF7DDC}"/>
                  </a:ext>
                </a:extLst>
              </p:cNvPr>
              <p:cNvSpPr txBox="1"/>
              <p:nvPr/>
            </p:nvSpPr>
            <p:spPr>
              <a:xfrm>
                <a:off x="505493" y="3034312"/>
                <a:ext cx="8181307" cy="67018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+15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−20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35BCDA-73D1-7946-AC30-4225C1DF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3" y="3034312"/>
                <a:ext cx="8181307" cy="670183"/>
              </a:xfrm>
              <a:prstGeom prst="rect">
                <a:avLst/>
              </a:prstGeom>
              <a:blipFill>
                <a:blip r:embed="rId3"/>
                <a:stretch>
                  <a:fillRect t="-1818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B321DA-CB1B-4A4D-9411-1C8E3CFBFAC3}"/>
                  </a:ext>
                </a:extLst>
              </p:cNvPr>
              <p:cNvSpPr txBox="1"/>
              <p:nvPr/>
            </p:nvSpPr>
            <p:spPr>
              <a:xfrm>
                <a:off x="2544605" y="4052922"/>
                <a:ext cx="3856195" cy="44287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B321DA-CB1B-4A4D-9411-1C8E3CFBF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605" y="4052922"/>
                <a:ext cx="3856195" cy="442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D6733-2BF9-E74C-AD2E-D9FE9AF13099}"/>
                  </a:ext>
                </a:extLst>
              </p:cNvPr>
              <p:cNvSpPr txBox="1"/>
              <p:nvPr/>
            </p:nvSpPr>
            <p:spPr>
              <a:xfrm>
                <a:off x="2095500" y="5027460"/>
                <a:ext cx="4547229" cy="66127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D6733-2BF9-E74C-AD2E-D9FE9AF13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0" y="5027460"/>
                <a:ext cx="4547229" cy="661271"/>
              </a:xfrm>
              <a:prstGeom prst="rect">
                <a:avLst/>
              </a:prstGeom>
              <a:blipFill>
                <a:blip r:embed="rId5"/>
                <a:stretch>
                  <a:fillRect t="-1887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112DA71-D566-3840-882A-8F1332189ACD}"/>
              </a:ext>
            </a:extLst>
          </p:cNvPr>
          <p:cNvSpPr txBox="1"/>
          <p:nvPr/>
        </p:nvSpPr>
        <p:spPr>
          <a:xfrm>
            <a:off x="543592" y="4552890"/>
            <a:ext cx="7838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Generalized damping factor for n</a:t>
            </a:r>
            <a:r>
              <a:rPr lang="en-US" sz="2000" baseline="30000" dirty="0">
                <a:solidFill>
                  <a:srgbClr val="7030A0"/>
                </a:solidFill>
              </a:rPr>
              <a:t>th</a:t>
            </a:r>
            <a:r>
              <a:rPr lang="en-US" sz="2000" dirty="0">
                <a:solidFill>
                  <a:srgbClr val="7030A0"/>
                </a:solidFill>
              </a:rPr>
              <a:t>-derivative smoother</a:t>
            </a:r>
            <a:endParaRPr lang="en-US" sz="2000" baseline="30000" dirty="0">
              <a:solidFill>
                <a:srgbClr val="7030A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B7A222-B228-2042-9538-EAEC82CC9D57}"/>
              </a:ext>
            </a:extLst>
          </p:cNvPr>
          <p:cNvCxnSpPr>
            <a:cxnSpLocks/>
          </p:cNvCxnSpPr>
          <p:nvPr/>
        </p:nvCxnSpPr>
        <p:spPr>
          <a:xfrm>
            <a:off x="3316428" y="5681324"/>
            <a:ext cx="2474772" cy="5551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272433-CF07-6540-A139-2D0C8032647A}"/>
              </a:ext>
            </a:extLst>
          </p:cNvPr>
          <p:cNvSpPr txBox="1"/>
          <p:nvPr/>
        </p:nvSpPr>
        <p:spPr>
          <a:xfrm>
            <a:off x="2472806" y="5792284"/>
            <a:ext cx="3777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Damping rate (e-folding rate)</a:t>
            </a:r>
          </a:p>
        </p:txBody>
      </p:sp>
    </p:spTree>
    <p:extLst>
      <p:ext uri="{BB962C8B-B14F-4D97-AF65-F5344CB8AC3E}">
        <p14:creationId xmlns:p14="http://schemas.microsoft.com/office/powerpoint/2010/main" val="354693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D33BC-764C-C747-9079-4AEB9F10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9/3/20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1950-9A62-0E41-B3F9-5E0313FB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66BC8-8D7A-9C41-9A5D-0430083B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701F3C9-8624-AA41-B4CB-7EEC94A25C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6740" y="4621705"/>
                <a:ext cx="8249412" cy="200156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All smoothers damp short waves more than long waves.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6</a:t>
                </a:r>
                <a:r>
                  <a:rPr lang="en-US" sz="2000" baseline="30000" dirty="0">
                    <a:latin typeface="+mj-lt"/>
                  </a:rPr>
                  <a:t>th</a:t>
                </a:r>
                <a:r>
                  <a:rPr lang="en-US" sz="2000" dirty="0">
                    <a:latin typeface="+mj-lt"/>
                  </a:rPr>
                  <a:t>-derivative damps short waves the most, while remain the long wave spectra better than the 2</a:t>
                </a:r>
                <a:r>
                  <a:rPr lang="en-US" sz="2000" baseline="30000" dirty="0">
                    <a:latin typeface="+mj-lt"/>
                  </a:rPr>
                  <a:t>nd</a:t>
                </a:r>
                <a:r>
                  <a:rPr lang="en-US" sz="2000" dirty="0">
                    <a:latin typeface="+mj-lt"/>
                  </a:rPr>
                  <a:t> and 4</a:t>
                </a:r>
                <a:r>
                  <a:rPr lang="en-US" sz="2000" baseline="30000" dirty="0">
                    <a:latin typeface="+mj-lt"/>
                  </a:rPr>
                  <a:t>th</a:t>
                </a:r>
                <a:r>
                  <a:rPr lang="en-US" sz="2000" dirty="0">
                    <a:latin typeface="+mj-lt"/>
                  </a:rPr>
                  <a:t>-derivative smoothers.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leads to stronger damping for both short and long waves.</a:t>
                </a:r>
              </a:p>
              <a:p>
                <a:pPr marL="0" indent="0" fontAlgn="auto">
                  <a:spcAft>
                    <a:spcPts val="0"/>
                  </a:spcAft>
                  <a:buNone/>
                </a:pPr>
                <a:endParaRPr lang="en-US" sz="2000" baseline="30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701F3C9-8624-AA41-B4CB-7EEC94A25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" y="4621705"/>
                <a:ext cx="8249412" cy="2001562"/>
              </a:xfrm>
              <a:prstGeom prst="rect">
                <a:avLst/>
              </a:prstGeom>
              <a:blipFill>
                <a:blip r:embed="rId2"/>
                <a:stretch>
                  <a:fillRect l="-154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F902FFD-9581-D542-8E0B-AA232B9D9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98" y="669904"/>
            <a:ext cx="6271204" cy="3905250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DCC9D2E8-54AF-DE46-9D8E-8105E1EDE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3581400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pitchFamily="-111" charset="0"/>
              </a:rPr>
              <a:t>Fig 3.8. in </a:t>
            </a:r>
            <a:r>
              <a:rPr lang="en-US" sz="1200" dirty="0" err="1">
                <a:latin typeface="Arial" pitchFamily="-111" charset="0"/>
              </a:rPr>
              <a:t>Durran’s</a:t>
            </a:r>
            <a:r>
              <a:rPr lang="en-US" sz="1200" dirty="0">
                <a:latin typeface="Arial" pitchFamily="-111" charset="0"/>
              </a:rPr>
              <a:t> 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509CA1-4BC7-FB42-9B09-C9D34903A8FF}"/>
                  </a:ext>
                </a:extLst>
              </p:cNvPr>
              <p:cNvSpPr txBox="1"/>
              <p:nvPr/>
            </p:nvSpPr>
            <p:spPr>
              <a:xfrm>
                <a:off x="2042160" y="304035"/>
                <a:ext cx="4815840" cy="31931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 Damping rate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𝑐𝑜𝑠𝑘</m:t>
                                </m:r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509CA1-4BC7-FB42-9B09-C9D34903A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60" y="304035"/>
                <a:ext cx="4815840" cy="319318"/>
              </a:xfrm>
              <a:prstGeom prst="rect">
                <a:avLst/>
              </a:prstGeom>
              <a:blipFill>
                <a:blip r:embed="rId4"/>
                <a:stretch>
                  <a:fillRect t="-23077" b="-38462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781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{7CC52A0E-4913-E740-9990-53448C2E12E3}tf10001060</Template>
  <TotalTime>16488</TotalTime>
  <Words>835</Words>
  <Application>Microsoft Macintosh PowerPoint</Application>
  <PresentationFormat>Letter Paper (8.5x11 in)</PresentationFormat>
  <Paragraphs>151</Paragraphs>
  <Slides>14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Narrow</vt:lpstr>
      <vt:lpstr>Cambria Math</vt:lpstr>
      <vt:lpstr>Copperplate</vt:lpstr>
      <vt:lpstr>Georgia</vt:lpstr>
      <vt:lpstr>Wingdings</vt:lpstr>
      <vt:lpstr>Wingdings 2</vt:lpstr>
      <vt:lpstr>Civic</vt:lpstr>
      <vt:lpstr>PHYS 8750 Numerical Fluid Dynamics</vt:lpstr>
      <vt:lpstr>PHYS 8750 </vt:lpstr>
      <vt:lpstr>Phase Speed-Second Order</vt:lpstr>
      <vt:lpstr>PowerPoint Presentation</vt:lpstr>
      <vt:lpstr>Phase Speed &amp; Group Speed</vt:lpstr>
      <vt:lpstr>PowerPoint Presentation</vt:lpstr>
      <vt:lpstr>Spatial Filtering</vt:lpstr>
      <vt:lpstr>Higher-derivative Filtering</vt:lpstr>
      <vt:lpstr>PowerPoint Presentation</vt:lpstr>
      <vt:lpstr>PowerPoint Presentation</vt:lpstr>
      <vt:lpstr>PowerPoint Presentation</vt:lpstr>
      <vt:lpstr>PowerPoint Presentation</vt:lpstr>
      <vt:lpstr>Lax-Wendroff Scheme</vt:lpstr>
      <vt:lpstr>PowerPoint Presentation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Atms 502</dc:title>
  <dc:creator>Brian Jewett</dc:creator>
  <cp:lastModifiedBy>Xian Lu</cp:lastModifiedBy>
  <cp:revision>1174</cp:revision>
  <cp:lastPrinted>2020-09-02T22:44:54Z</cp:lastPrinted>
  <dcterms:created xsi:type="dcterms:W3CDTF">2011-08-23T15:17:26Z</dcterms:created>
  <dcterms:modified xsi:type="dcterms:W3CDTF">2020-09-17T14:53:11Z</dcterms:modified>
</cp:coreProperties>
</file>